
<file path=[Content_Types].xml><?xml version="1.0" encoding="utf-8"?>
<Types xmlns="http://schemas.openxmlformats.org/package/2006/content-types">
  <Default Extension="png" ContentType="image/png"/>
  <Default Extension="mp3" ContentType="audio/unknown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7" r:id="rId6"/>
    <p:sldId id="268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9" r:id="rId15"/>
    <p:sldId id="270" r:id="rId16"/>
    <p:sldId id="271" r:id="rId17"/>
    <p:sldId id="272" r:id="rId18"/>
    <p:sldId id="273" r:id="rId19"/>
    <p:sldId id="274" r:id="rId20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830" autoAdjust="0"/>
    <p:restoredTop sz="94660"/>
  </p:normalViewPr>
  <p:slideViewPr>
    <p:cSldViewPr>
      <p:cViewPr>
        <p:scale>
          <a:sx n="75" d="100"/>
          <a:sy n="75" d="100"/>
        </p:scale>
        <p:origin x="-1224" y="16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ajd tytułowy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overOverlay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3B99F39-EC5F-4551-9A75-588C05640D09}" type="datetimeFigureOut">
              <a:rPr lang="pl-PL" smtClean="0"/>
              <a:pPr/>
              <a:t>2015-03-11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798E8A04-16FF-4230-A0FE-0A18B2864E49}" type="slidenum">
              <a:rPr lang="pl-PL" smtClean="0"/>
              <a:pPr/>
              <a:t>‹#›</a:t>
            </a:fld>
            <a:endParaRPr lang="pl-PL"/>
          </a:p>
        </p:txBody>
      </p:sp>
      <p:grpSp>
        <p:nvGrpSpPr>
          <p:cNvPr id="8" name="Group 7"/>
          <p:cNvGrpSpPr/>
          <p:nvPr/>
        </p:nvGrpSpPr>
        <p:grpSpPr>
          <a:xfrm>
            <a:off x="1194101" y="2887530"/>
            <a:ext cx="6779110" cy="923330"/>
            <a:chOff x="1172584" y="1381459"/>
            <a:chExt cx="6779110" cy="923330"/>
          </a:xfrm>
          <a:effectLst>
            <a:outerShdw blurRad="38100" dist="12700" dir="16200000" rotWithShape="0">
              <a:prstClr val="black">
                <a:alpha val="30000"/>
              </a:prstClr>
            </a:outerShdw>
          </a:effectLst>
        </p:grpSpPr>
        <p:sp>
          <p:nvSpPr>
            <p:cNvPr id="9" name="TextBox 8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ln w="3175">
                    <a:solidFill>
                      <a:schemeClr val="tx2">
                        <a:alpha val="60000"/>
                      </a:schemeClr>
                    </a:solidFill>
                  </a:ln>
                  <a:solidFill>
                    <a:schemeClr val="tx2">
                      <a:lumMod val="90000"/>
                    </a:schemeClr>
                  </a:solidFill>
                  <a:effectLst>
                    <a:outerShdw blurRad="34925" dist="12700" dir="14400000" algn="ctr" rotWithShape="0">
                      <a:srgbClr val="000000">
                        <a:alpha val="21000"/>
                      </a:srgbClr>
                    </a:outerShdw>
                  </a:effectLst>
                  <a:latin typeface="Wingdings" pitchFamily="2" charset="2"/>
                </a:rPr>
                <a:t></a:t>
              </a:r>
              <a:endParaRPr lang="en-US" sz="5400" dirty="0">
                <a:ln w="3175">
                  <a:solidFill>
                    <a:schemeClr val="tx2">
                      <a:alpha val="60000"/>
                    </a:schemeClr>
                  </a:solidFill>
                </a:ln>
                <a:solidFill>
                  <a:schemeClr val="tx2">
                    <a:lumMod val="90000"/>
                  </a:schemeClr>
                </a:solidFill>
                <a:effectLst>
                  <a:outerShdw blurRad="34925" dist="12700" dir="14400000" algn="ctr" rotWithShape="0">
                    <a:srgbClr val="000000">
                      <a:alpha val="21000"/>
                    </a:srgbClr>
                  </a:outerShdw>
                </a:effectLst>
                <a:latin typeface="Wingdings" pitchFamily="2" charset="2"/>
              </a:endParaRPr>
            </a:p>
          </p:txBody>
        </p:sp>
        <p:cxnSp>
          <p:nvCxnSpPr>
            <p:cNvPr id="10" name="Straight Connector 9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9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10800000">
              <a:off x="4831976" y="192293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9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83341" y="1387737"/>
            <a:ext cx="6777318" cy="1731982"/>
          </a:xfrm>
        </p:spPr>
        <p:txBody>
          <a:bodyPr anchor="b"/>
          <a:lstStyle>
            <a:lvl1pPr>
              <a:defRPr>
                <a:ln w="3175">
                  <a:solidFill>
                    <a:schemeClr val="tx1">
                      <a:alpha val="65000"/>
                    </a:schemeClr>
                  </a:solidFill>
                </a:ln>
                <a:solidFill>
                  <a:schemeClr val="tx1"/>
                </a:solidFill>
                <a:effectLst>
                  <a:outerShdw blurRad="25400" dist="12700" dir="14220000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767862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  <a:effectLst>
                  <a:outerShdw blurRad="34925" dist="12700" dir="14400000" rotWithShape="0">
                    <a:prstClr val="black">
                      <a:alpha val="21000"/>
                    </a:prstClr>
                  </a:outerShdw>
                </a:effectLst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smtClean="0"/>
              <a:t>Kliknij, aby edytować styl wzorca podtytułu</a:t>
            </a:r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 advTm="0">
    <p:wip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B99F39-EC5F-4551-9A75-588C05640D09}" type="datetimeFigureOut">
              <a:rPr lang="pl-PL" smtClean="0"/>
              <a:pPr/>
              <a:t>2015-03-11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8E8A04-16FF-4230-A0FE-0A18B2864E49}" type="slidenum">
              <a:rPr lang="pl-PL" smtClean="0"/>
              <a:pPr/>
              <a:t>‹#›</a:t>
            </a:fld>
            <a:endParaRPr lang="pl-PL"/>
          </a:p>
        </p:txBody>
      </p:sp>
      <p:grpSp>
        <p:nvGrpSpPr>
          <p:cNvPr id="11" name="Group 10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5" name="TextBox 14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6" name="Straight Connector 15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ransition spd="slow" advTm="0">
    <p:wip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66560" y="559398"/>
            <a:ext cx="1678193" cy="5566765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8488" y="849854"/>
            <a:ext cx="5507917" cy="5023821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B99F39-EC5F-4551-9A75-588C05640D09}" type="datetimeFigureOut">
              <a:rPr lang="pl-PL" smtClean="0"/>
              <a:pPr/>
              <a:t>2015-03-11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8E8A04-16FF-4230-A0FE-0A18B2864E49}" type="slidenum">
              <a:rPr lang="pl-PL" smtClean="0"/>
              <a:pPr/>
              <a:t>‹#›</a:t>
            </a:fld>
            <a:endParaRPr lang="pl-PL"/>
          </a:p>
        </p:txBody>
      </p:sp>
      <p:grpSp>
        <p:nvGrpSpPr>
          <p:cNvPr id="11" name="Group 10"/>
          <p:cNvGrpSpPr/>
          <p:nvPr/>
        </p:nvGrpSpPr>
        <p:grpSpPr>
          <a:xfrm rot="5400000">
            <a:off x="3909050" y="2880823"/>
            <a:ext cx="5480154" cy="923330"/>
            <a:chOff x="1815339" y="1381459"/>
            <a:chExt cx="5480154" cy="923330"/>
          </a:xfrm>
        </p:grpSpPr>
        <p:sp>
          <p:nvSpPr>
            <p:cNvPr id="12" name="TextBox 11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3" name="Straight Connector 12"/>
            <p:cNvCxnSpPr/>
            <p:nvPr/>
          </p:nvCxnSpPr>
          <p:spPr>
            <a:xfrm flipH="1" flipV="1">
              <a:off x="1815339" y="1924709"/>
              <a:ext cx="2468880" cy="2505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rot="10800000">
              <a:off x="4826613" y="1927417"/>
              <a:ext cx="2468880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ransition spd="slow" advTm="0">
    <p:wip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B99F39-EC5F-4551-9A75-588C05640D09}" type="datetimeFigureOut">
              <a:rPr lang="pl-PL" smtClean="0"/>
              <a:pPr/>
              <a:t>2015-03-11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8E8A04-16FF-4230-A0FE-0A18B2864E49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/>
          </a:p>
        </p:txBody>
      </p:sp>
      <p:grpSp>
        <p:nvGrpSpPr>
          <p:cNvPr id="12" name="Group 11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3" name="TextBox 12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4" name="Straight Connector 13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 advTm="0">
    <p:wip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CoverOverlay.png"/>
          <p:cNvPicPr>
            <a:picLocks noChangeAspect="1"/>
          </p:cNvPicPr>
          <p:nvPr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pSp>
        <p:nvGrpSpPr>
          <p:cNvPr id="7" name="Group 7"/>
          <p:cNvGrpSpPr/>
          <p:nvPr/>
        </p:nvGrpSpPr>
        <p:grpSpPr>
          <a:xfrm>
            <a:off x="1172584" y="2887579"/>
            <a:ext cx="6779110" cy="923330"/>
            <a:chOff x="1172584" y="1381459"/>
            <a:chExt cx="6779110" cy="923330"/>
          </a:xfrm>
        </p:grpSpPr>
        <p:sp>
          <p:nvSpPr>
            <p:cNvPr id="9" name="TextBox 8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0" name="Straight Connector 9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10800000">
              <a:off x="4831976" y="1927412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40" y="1204857"/>
            <a:ext cx="7754713" cy="1910716"/>
          </a:xfrm>
        </p:spPr>
        <p:txBody>
          <a:bodyPr anchor="b"/>
          <a:lstStyle>
            <a:lvl1pPr algn="ctr">
              <a:defRPr sz="5400" b="0" cap="none" baseline="0">
                <a:solidFill>
                  <a:schemeClr val="tx2"/>
                </a:solidFill>
              </a:defRPr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9248" y="3767316"/>
            <a:ext cx="7734747" cy="15001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B99F39-EC5F-4551-9A75-588C05640D09}" type="datetimeFigureOut">
              <a:rPr lang="pl-PL" smtClean="0"/>
              <a:pPr/>
              <a:t>2015-03-11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8E8A04-16FF-4230-A0FE-0A18B2864E49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 advTm="0">
    <p:wip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B99F39-EC5F-4551-9A75-588C05640D09}" type="datetimeFigureOut">
              <a:rPr lang="pl-PL" smtClean="0"/>
              <a:pPr/>
              <a:t>2015-03-11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8E8A04-16FF-4230-A0FE-0A18B2864E49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grpSp>
        <p:nvGrpSpPr>
          <p:cNvPr id="13" name="Group 12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4" name="TextBox 13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5" name="Straight Connector 14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685800" y="2240280"/>
            <a:ext cx="3803904" cy="3877056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4"/>
          </p:nvPr>
        </p:nvSpPr>
        <p:spPr>
          <a:xfrm>
            <a:off x="4645151" y="2240280"/>
            <a:ext cx="3803904" cy="3877056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</p:spTree>
  </p:cSld>
  <p:clrMapOvr>
    <a:masterClrMapping/>
  </p:clrMapOvr>
  <p:transition spd="slow" advTm="0">
    <p:wip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51560" y="2240280"/>
            <a:ext cx="3442446" cy="658368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8488" y="2947595"/>
            <a:ext cx="3803904" cy="31729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02306" y="2240280"/>
            <a:ext cx="3447288" cy="658368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944368"/>
            <a:ext cx="3799728" cy="31729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B99F39-EC5F-4551-9A75-588C05640D09}" type="datetimeFigureOut">
              <a:rPr lang="pl-PL" smtClean="0"/>
              <a:pPr/>
              <a:t>2015-03-11</a:t>
            </a:fld>
            <a:endParaRPr lang="pl-P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8E8A04-16FF-4230-A0FE-0A18B2864E49}" type="slidenum">
              <a:rPr lang="pl-PL" smtClean="0"/>
              <a:pPr/>
              <a:t>‹#›</a:t>
            </a:fld>
            <a:endParaRPr lang="pl-PL"/>
          </a:p>
        </p:txBody>
      </p:sp>
      <p:grpSp>
        <p:nvGrpSpPr>
          <p:cNvPr id="14" name="Group 13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6" name="TextBox 15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7" name="Straight Connector 16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ransition spd="slow" advTm="0">
    <p:wip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B99F39-EC5F-4551-9A75-588C05640D09}" type="datetimeFigureOut">
              <a:rPr lang="pl-PL" smtClean="0"/>
              <a:pPr/>
              <a:t>2015-03-11</a:t>
            </a:fld>
            <a:endParaRPr lang="pl-P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8E8A04-16FF-4230-A0FE-0A18B2864E49}" type="slidenum">
              <a:rPr lang="pl-PL" smtClean="0"/>
              <a:pPr/>
              <a:t>‹#›</a:t>
            </a:fld>
            <a:endParaRPr lang="pl-PL"/>
          </a:p>
        </p:txBody>
      </p:sp>
      <p:grpSp>
        <p:nvGrpSpPr>
          <p:cNvPr id="10" name="Group 9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4" name="TextBox 13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5" name="Straight Connector 14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ransition spd="slow" advTm="0">
    <p:wip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B99F39-EC5F-4551-9A75-588C05640D09}" type="datetimeFigureOut">
              <a:rPr lang="pl-PL" smtClean="0"/>
              <a:pPr/>
              <a:t>2015-03-11</a:t>
            </a:fld>
            <a:endParaRPr lang="pl-P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8E8A04-16FF-4230-A0FE-0A18B2864E49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  <p:transition spd="slow" advTm="0">
    <p:wip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4579" y="1678195"/>
            <a:ext cx="3422483" cy="1886921"/>
          </a:xfrm>
        </p:spPr>
        <p:txBody>
          <a:bodyPr anchor="b"/>
          <a:lstStyle>
            <a:lvl1pPr algn="l">
              <a:defRPr sz="2800" b="0"/>
            </a:lvl1pPr>
          </a:lstStyle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2001" y="559398"/>
            <a:ext cx="4116667" cy="5566765"/>
          </a:xfrm>
        </p:spPr>
        <p:txBody>
          <a:bodyPr anchor="ctr"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34579" y="3603812"/>
            <a:ext cx="3411725" cy="2517289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B99F39-EC5F-4551-9A75-588C05640D09}" type="datetimeFigureOut">
              <a:rPr lang="pl-PL" smtClean="0"/>
              <a:pPr/>
              <a:t>2015-03-11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8E8A04-16FF-4230-A0FE-0A18B2864E49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  <p:transition spd="slow" advTm="0">
    <p:wip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731" y="4668818"/>
            <a:ext cx="7767021" cy="644729"/>
          </a:xfrm>
        </p:spPr>
        <p:txBody>
          <a:bodyPr anchor="b"/>
          <a:lstStyle>
            <a:lvl1pPr algn="ctr">
              <a:defRPr sz="2800" b="0"/>
            </a:lvl1pPr>
          </a:lstStyle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240000">
            <a:off x="2183792" y="666965"/>
            <a:ext cx="4772156" cy="3598016"/>
          </a:xfr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24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l-PL" smtClean="0"/>
              <a:t>Kliknij ikonę, aby dodać obraz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8489" y="5324306"/>
            <a:ext cx="7756264" cy="804862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B99F39-EC5F-4551-9A75-588C05640D09}" type="datetimeFigureOut">
              <a:rPr lang="pl-PL" smtClean="0"/>
              <a:pPr/>
              <a:t>2015-03-11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8E8A04-16FF-4230-A0FE-0A18B2864E49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  <p:transition spd="slow" advTm="0">
    <p:wip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83000">
                <a:schemeClr val="bg1">
                  <a:alpha val="11000"/>
                </a:schemeClr>
              </a:gs>
              <a:gs pos="100000">
                <a:schemeClr val="bg2">
                  <a:lumMod val="75000"/>
                  <a:alpha val="23000"/>
                </a:schemeClr>
              </a:gs>
            </a:gsLst>
            <a:path path="rect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8490" y="570156"/>
            <a:ext cx="7756263" cy="10542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9247" y="2248347"/>
            <a:ext cx="7745505" cy="38778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60378" y="616144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63B99F39-EC5F-4551-9A75-588C05640D09}" type="datetimeFigureOut">
              <a:rPr lang="pl-PL" smtClean="0"/>
              <a:pPr/>
              <a:t>2015-03-11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16144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639264" y="616144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798E8A04-16FF-4230-A0FE-0A18B2864E49}" type="slidenum">
              <a:rPr lang="pl-PL" smtClean="0"/>
              <a:pPr/>
              <a:t>‹#›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spd="slow" advTm="0">
    <p:wipe/>
  </p:transition>
  <p:txStyles>
    <p:titleStyle>
      <a:lvl1pPr algn="ctr" defTabSz="914400" rtl="0" eaLnBrk="1" latinLnBrk="0" hangingPunct="1">
        <a:spcBef>
          <a:spcPct val="0"/>
        </a:spcBef>
        <a:buNone/>
        <a:defRPr sz="540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6576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77724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"/>
        <a:defRPr sz="22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114300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20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1508760" indent="-32004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828800" indent="-32004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214884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46888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78892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3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6.gif"/><Relationship Id="rId4" Type="http://schemas.openxmlformats.org/officeDocument/2006/relationships/image" Target="../media/image5.gi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5" Type="http://schemas.openxmlformats.org/officeDocument/2006/relationships/image" Target="../media/image4.png"/><Relationship Id="rId4" Type="http://schemas.openxmlformats.org/officeDocument/2006/relationships/image" Target="../media/image5.g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5" Type="http://schemas.openxmlformats.org/officeDocument/2006/relationships/image" Target="../media/image4.png"/><Relationship Id="rId4" Type="http://schemas.openxmlformats.org/officeDocument/2006/relationships/image" Target="../media/image6.gi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4.mp3"/><Relationship Id="rId1" Type="http://schemas.microsoft.com/office/2007/relationships/media" Target="../media/media4.mp3"/><Relationship Id="rId5" Type="http://schemas.openxmlformats.org/officeDocument/2006/relationships/image" Target="../media/image4.png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5.mp3"/><Relationship Id="rId1" Type="http://schemas.microsoft.com/office/2007/relationships/media" Target="../media/media5.mp3"/><Relationship Id="rId6" Type="http://schemas.openxmlformats.org/officeDocument/2006/relationships/image" Target="../media/image4.pn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6.mp3"/><Relationship Id="rId1" Type="http://schemas.microsoft.com/office/2007/relationships/media" Target="../media/media6.mp3"/><Relationship Id="rId6" Type="http://schemas.openxmlformats.org/officeDocument/2006/relationships/image" Target="../media/image4.pn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4.png"/><Relationship Id="rId2" Type="http://schemas.openxmlformats.org/officeDocument/2006/relationships/audio" Target="../media/media7.mp3"/><Relationship Id="rId1" Type="http://schemas.microsoft.com/office/2007/relationships/media" Target="../media/media7.mp3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8.mp3"/><Relationship Id="rId1" Type="http://schemas.microsoft.com/office/2007/relationships/media" Target="../media/media8.mp3"/><Relationship Id="rId6" Type="http://schemas.openxmlformats.org/officeDocument/2006/relationships/image" Target="../media/image4.pn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audio" Target="../media/media9.mp3"/><Relationship Id="rId1" Type="http://schemas.microsoft.com/office/2007/relationships/media" Target="../media/media9.mp3"/><Relationship Id="rId5" Type="http://schemas.openxmlformats.org/officeDocument/2006/relationships/image" Target="../media/image4.png"/><Relationship Id="rId4" Type="http://schemas.openxmlformats.org/officeDocument/2006/relationships/image" Target="../media/image1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l-PL" dirty="0" smtClean="0">
                <a:solidFill>
                  <a:schemeClr val="tx1">
                    <a:lumMod val="75000"/>
                  </a:schemeClr>
                </a:solidFill>
              </a:rPr>
              <a:t>Carnival</a:t>
            </a:r>
            <a:endParaRPr lang="pl-PL" dirty="0">
              <a:solidFill>
                <a:schemeClr val="tx1">
                  <a:lumMod val="75000"/>
                </a:schemeClr>
              </a:solidFill>
            </a:endParaRP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pl-PL" sz="3200" dirty="0" smtClean="0">
                <a:solidFill>
                  <a:schemeClr val="tx1">
                    <a:lumMod val="75000"/>
                  </a:schemeClr>
                </a:solidFill>
              </a:rPr>
              <a:t>..</a:t>
            </a:r>
            <a:r>
              <a:rPr lang="en-US" sz="3200" dirty="0" smtClean="0">
                <a:solidFill>
                  <a:schemeClr val="tx1">
                    <a:lumMod val="75000"/>
                  </a:schemeClr>
                </a:solidFill>
              </a:rPr>
              <a:t>and </a:t>
            </a:r>
            <a:r>
              <a:rPr lang="en-US" sz="3200" dirty="0">
                <a:solidFill>
                  <a:schemeClr val="tx1">
                    <a:lumMod val="75000"/>
                  </a:schemeClr>
                </a:solidFill>
              </a:rPr>
              <a:t>Carnival traditions in </a:t>
            </a:r>
            <a:r>
              <a:rPr lang="en-US" sz="3200" dirty="0"/>
              <a:t>Pol</a:t>
            </a:r>
            <a:r>
              <a:rPr lang="en-US" sz="3200" dirty="0">
                <a:solidFill>
                  <a:srgbClr val="FF0000"/>
                </a:solidFill>
              </a:rPr>
              <a:t>and</a:t>
            </a:r>
            <a:endParaRPr lang="pl-PL" sz="3200" dirty="0">
              <a:solidFill>
                <a:srgbClr val="FF0000"/>
              </a:solidFill>
            </a:endParaRPr>
          </a:p>
        </p:txBody>
      </p:sp>
      <p:pic>
        <p:nvPicPr>
          <p:cNvPr id="5" name="Nowy1_1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7524328" y="620688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5471465"/>
      </p:ext>
    </p:extLst>
  </p:cSld>
  <p:clrMapOvr>
    <a:masterClrMapping/>
  </p:clrMapOvr>
  <p:transition spd="slow" advTm="0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3" dur="12048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1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6146" name="Picture 2" descr="C:\Users\Matt\Desktop\Zdjęcia\DSC0087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764704"/>
            <a:ext cx="7843564" cy="51125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85063233"/>
      </p:ext>
    </p:extLst>
  </p:cSld>
  <p:clrMapOvr>
    <a:masterClrMapping/>
  </p:clrMapOvr>
  <p:transition advTm="5000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7171" name="Picture 3" descr="C:\Users\Matt\Desktop\Zdjęcia\DSC0086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920" y="801372"/>
            <a:ext cx="7863112" cy="51673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75802383"/>
      </p:ext>
    </p:extLst>
  </p:cSld>
  <p:clrMapOvr>
    <a:masterClrMapping/>
  </p:clrMapOvr>
  <p:transition advTm="5000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8194" name="Picture 2" descr="C:\Users\Matt\Desktop\Zdjęcia\DSC0084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141" y="908720"/>
            <a:ext cx="7856003" cy="50405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94357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5000">
        <p14:gallery dir="l"/>
      </p:transition>
    </mc:Choice>
    <mc:Fallback xmlns="">
      <p:transition spd="slow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pic>
        <p:nvPicPr>
          <p:cNvPr id="9218" name="Picture 2" descr="C:\Users\Matt\Desktop\Zdjęcia\DSC0075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620687"/>
            <a:ext cx="4464496" cy="29886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4" descr="C:\Users\Matt\Desktop\Zdjęcia\DSC0083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3753161"/>
            <a:ext cx="3702503" cy="24785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19" name="Picture 3" descr="C:\Users\Matt\Desktop\Zdjęcia\DSC00817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944" y="3212976"/>
            <a:ext cx="4608512" cy="30850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29628491"/>
      </p:ext>
    </p:extLst>
  </p:cSld>
  <p:clrMapOvr>
    <a:masterClrMapping/>
  </p:clrMapOvr>
  <p:transition spd="slow" advTm="5000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9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9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13314" name="Picture 2" descr="C:\Users\Matt\Desktop\Zdjęcia\DSC0074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7" y="698443"/>
            <a:ext cx="7849427" cy="52565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58980230"/>
      </p:ext>
    </p:extLst>
  </p:cSld>
  <p:clrMapOvr>
    <a:masterClrMapping/>
  </p:clrMapOvr>
  <p:transition spd="slow" advTm="5000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3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14338" name="Picture 2" descr="C:\Users\Matt\Desktop\Zdjęcia\DSC0075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836712"/>
            <a:ext cx="7701808" cy="51557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04399419"/>
      </p:ext>
    </p:extLst>
  </p:cSld>
  <p:clrMapOvr>
    <a:masterClrMapping/>
  </p:clrMapOvr>
  <p:transition spd="slow" advTm="5000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4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15362" name="Picture 2" descr="C:\Users\Matt\Desktop\Zdjęcia\DSC0081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5483" y="836712"/>
            <a:ext cx="7703953" cy="5157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29077647"/>
      </p:ext>
    </p:extLst>
  </p:cSld>
  <p:clrMapOvr>
    <a:masterClrMapping/>
  </p:clrMapOvr>
  <p:transition spd="slow" advTm="5000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53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pic>
        <p:nvPicPr>
          <p:cNvPr id="16387" name="Picture 3" descr="C:\Users\Matt\Desktop\Zdjęcia\DSC0083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49923" y="2924944"/>
            <a:ext cx="5050928" cy="33824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86" name="Picture 2" descr="C:\Users\Matt\Desktop\Zdjęcia\DSC00829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5" y="908720"/>
            <a:ext cx="4195133" cy="2808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88" name="Picture 4" descr="C:\Users\Matt\Desktop\karnawal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4077072"/>
            <a:ext cx="2111077" cy="23615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89" name="Picture 5" descr="C:\Users\Matt\Desktop\306.gif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407875"/>
            <a:ext cx="2886075" cy="1905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09965139"/>
      </p:ext>
    </p:extLst>
  </p:cSld>
  <p:clrMapOvr>
    <a:masterClrMapping/>
  </p:clrMapOvr>
  <p:transition spd="slow" advTm="5000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63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63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63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63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63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63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63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63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pic>
        <p:nvPicPr>
          <p:cNvPr id="17410" name="Picture 2" descr="C:\Users\Matt\Desktop\Zdjęcia\DSC0091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1" y="3068960"/>
            <a:ext cx="4391913" cy="29400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411" name="Picture 3" descr="C:\Users\Matt\Desktop\Zdjęcia\DSC00909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91904" y="1052736"/>
            <a:ext cx="4625403" cy="3096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412" name="Picture 4" descr="C:\Users\Matt\Desktop\Zdjęcia\DSC00908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9768" y="799371"/>
            <a:ext cx="3420943" cy="22900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413" name="Picture 5" descr="C:\Users\Matt\Desktop\Zdjęcia\DSC00880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2918" y="3886440"/>
            <a:ext cx="4184389" cy="2801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04260955"/>
      </p:ext>
    </p:extLst>
  </p:cSld>
  <p:clrMapOvr>
    <a:masterClrMapping/>
  </p:clrMapOvr>
  <p:transition spd="slow" advTm="5000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74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174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74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74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74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74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74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18434" name="Picture 2" descr="C:\Users\Matt\Desktop\Zdjęcia\DSC0094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68559" y="0"/>
            <a:ext cx="10009112" cy="7029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31543072"/>
      </p:ext>
    </p:extLst>
  </p:cSld>
  <p:clrMapOvr>
    <a:masterClrMapping/>
  </p:clrMapOvr>
  <p:transition spd="slow" advTm="8000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Carnival, known as </a:t>
            </a:r>
            <a:r>
              <a:rPr lang="pl-PL" dirty="0" smtClean="0"/>
              <a:t>o</a:t>
            </a:r>
            <a:r>
              <a:rPr lang="en-US" dirty="0" smtClean="0"/>
              <a:t>ld </a:t>
            </a:r>
            <a:r>
              <a:rPr lang="en-US" dirty="0"/>
              <a:t>Polish </a:t>
            </a:r>
            <a:r>
              <a:rPr lang="pl-PL" dirty="0" smtClean="0"/>
              <a:t>‘</a:t>
            </a:r>
            <a:r>
              <a:rPr lang="en-US" dirty="0" err="1" smtClean="0"/>
              <a:t>zapusty</a:t>
            </a:r>
            <a:r>
              <a:rPr lang="pl-PL" dirty="0" smtClean="0"/>
              <a:t>’</a:t>
            </a:r>
            <a:r>
              <a:rPr lang="en-US" dirty="0" smtClean="0"/>
              <a:t>, </a:t>
            </a:r>
            <a:r>
              <a:rPr lang="en-US" dirty="0"/>
              <a:t>in Poland </a:t>
            </a:r>
            <a:r>
              <a:rPr lang="en-US" dirty="0" smtClean="0"/>
              <a:t> </a:t>
            </a:r>
            <a:r>
              <a:rPr lang="pl-PL" dirty="0" err="1" smtClean="0"/>
              <a:t>is</a:t>
            </a:r>
            <a:r>
              <a:rPr lang="pl-PL" dirty="0" smtClean="0"/>
              <a:t> a time  </a:t>
            </a:r>
            <a:r>
              <a:rPr lang="en-US" dirty="0" smtClean="0"/>
              <a:t>from  </a:t>
            </a:r>
            <a:r>
              <a:rPr lang="pl-PL" dirty="0" smtClean="0"/>
              <a:t> </a:t>
            </a:r>
            <a:r>
              <a:rPr lang="en-US" dirty="0" smtClean="0"/>
              <a:t>New </a:t>
            </a:r>
            <a:r>
              <a:rPr lang="en-US" dirty="0"/>
              <a:t>Year </a:t>
            </a:r>
            <a:r>
              <a:rPr lang="pl-PL" dirty="0" smtClean="0"/>
              <a:t>to </a:t>
            </a:r>
            <a:r>
              <a:rPr lang="en-US" dirty="0" smtClean="0"/>
              <a:t> </a:t>
            </a:r>
            <a:r>
              <a:rPr lang="en-US" dirty="0"/>
              <a:t>Ash Wednesday</a:t>
            </a:r>
            <a:r>
              <a:rPr lang="en-US" dirty="0" smtClean="0"/>
              <a:t>.</a:t>
            </a:r>
            <a:endParaRPr lang="pl-PL" dirty="0" smtClean="0"/>
          </a:p>
          <a:p>
            <a:pPr marL="0" indent="0">
              <a:buNone/>
            </a:pPr>
            <a:r>
              <a:rPr lang="en-US" dirty="0"/>
              <a:t>The name comes from the Latin-Italian word - "</a:t>
            </a:r>
            <a:r>
              <a:rPr lang="en-US" dirty="0" err="1"/>
              <a:t>Carnavale</a:t>
            </a:r>
            <a:r>
              <a:rPr lang="en-US" dirty="0"/>
              <a:t>". </a:t>
            </a:r>
            <a:r>
              <a:rPr lang="pl-PL" dirty="0" err="1" smtClean="0"/>
              <a:t>It</a:t>
            </a:r>
            <a:r>
              <a:rPr lang="pl-PL" dirty="0" smtClean="0"/>
              <a:t> m</a:t>
            </a:r>
            <a:r>
              <a:rPr lang="en-US" dirty="0" err="1" smtClean="0"/>
              <a:t>ean</a:t>
            </a:r>
            <a:r>
              <a:rPr lang="pl-PL" dirty="0" smtClean="0"/>
              <a:t>s </a:t>
            </a:r>
            <a:r>
              <a:rPr lang="en-US" dirty="0" smtClean="0"/>
              <a:t> </a:t>
            </a:r>
            <a:r>
              <a:rPr lang="en-US" dirty="0"/>
              <a:t>parting with meat  for lent time in Poland, translated "</a:t>
            </a:r>
            <a:r>
              <a:rPr lang="en-US" dirty="0" err="1"/>
              <a:t>mięsopust</a:t>
            </a:r>
            <a:r>
              <a:rPr lang="en-US" dirty="0"/>
              <a:t>", specifying the last days of the carnival.</a:t>
            </a:r>
            <a:endParaRPr lang="pl-PL" dirty="0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pl-PL" dirty="0" err="1" smtClean="0"/>
              <a:t>About</a:t>
            </a:r>
            <a:r>
              <a:rPr lang="pl-PL" dirty="0" smtClean="0"/>
              <a:t> Carnival</a:t>
            </a:r>
            <a:endParaRPr lang="pl-PL" dirty="0"/>
          </a:p>
        </p:txBody>
      </p:sp>
      <p:pic>
        <p:nvPicPr>
          <p:cNvPr id="1026" name="Picture 2" descr="C:\Users\Matt\Desktop\karnawal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4365104"/>
            <a:ext cx="2146463" cy="24011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Nowy2_1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7874907" y="404664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08993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0">
        <p14:flip dir="r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0736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2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zawartości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In the Middle Ages Carnival was famous in </a:t>
            </a:r>
            <a:r>
              <a:rPr lang="en-US" dirty="0" smtClean="0"/>
              <a:t>Venice</a:t>
            </a:r>
            <a:r>
              <a:rPr lang="pl-PL" dirty="0" smtClean="0"/>
              <a:t> and </a:t>
            </a:r>
            <a:r>
              <a:rPr lang="en-US" dirty="0" smtClean="0"/>
              <a:t> in </a:t>
            </a:r>
            <a:r>
              <a:rPr lang="en-US" dirty="0"/>
              <a:t>the eighteenth century -  in Rome. </a:t>
            </a:r>
            <a:r>
              <a:rPr lang="pl-PL" dirty="0" err="1" smtClean="0"/>
              <a:t>It</a:t>
            </a:r>
            <a:r>
              <a:rPr lang="pl-PL" dirty="0" smtClean="0"/>
              <a:t> was a</a:t>
            </a:r>
            <a:r>
              <a:rPr lang="en-US" dirty="0" err="1" smtClean="0"/>
              <a:t>lmost</a:t>
            </a:r>
            <a:r>
              <a:rPr lang="en-US" dirty="0" smtClean="0"/>
              <a:t> </a:t>
            </a:r>
            <a:r>
              <a:rPr lang="en-US" dirty="0"/>
              <a:t>as uproariously </a:t>
            </a:r>
            <a:r>
              <a:rPr lang="pl-PL" dirty="0" err="1" smtClean="0"/>
              <a:t>celebrated</a:t>
            </a:r>
            <a:r>
              <a:rPr lang="pl-PL" dirty="0" smtClean="0"/>
              <a:t> </a:t>
            </a:r>
            <a:r>
              <a:rPr lang="en-US" dirty="0" smtClean="0"/>
              <a:t>at </a:t>
            </a:r>
            <a:r>
              <a:rPr lang="en-US" dirty="0"/>
              <a:t>that time in Spain, Portugal and France; people liked partying also in Germany, the Czech Republic, in Russia and the Balkans</a:t>
            </a:r>
            <a:r>
              <a:rPr lang="en-US" dirty="0" smtClean="0"/>
              <a:t>.</a:t>
            </a:r>
            <a:r>
              <a:rPr lang="pl-PL" dirty="0" smtClean="0"/>
              <a:t> </a:t>
            </a:r>
            <a:endParaRPr lang="pl-PL" dirty="0"/>
          </a:p>
        </p:txBody>
      </p:sp>
      <p:sp>
        <p:nvSpPr>
          <p:cNvPr id="3" name="Tytuł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pl-PL" dirty="0" err="1" smtClean="0"/>
              <a:t>About</a:t>
            </a:r>
            <a:r>
              <a:rPr lang="pl-PL" dirty="0" smtClean="0"/>
              <a:t> Carnival</a:t>
            </a:r>
            <a:endParaRPr lang="pl-PL" dirty="0"/>
          </a:p>
        </p:txBody>
      </p:sp>
      <p:pic>
        <p:nvPicPr>
          <p:cNvPr id="2050" name="Picture 2" descr="C:\Users\Matt\Desktop\306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4" y="4509120"/>
            <a:ext cx="2886075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Nowy3_1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028384" y="260648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77244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Tm="0">
        <p:circle/>
      </p:transition>
    </mc:Choice>
    <mc:Fallback xmlns="">
      <p:transition spd="slow" advTm="0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8688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1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2" grpId="0" build="p"/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zawartości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pl-PL" dirty="0" smtClean="0"/>
              <a:t>E</a:t>
            </a:r>
            <a:r>
              <a:rPr lang="en-US" dirty="0" smtClean="0"/>
              <a:t>specially </a:t>
            </a:r>
            <a:r>
              <a:rPr lang="en-US" dirty="0"/>
              <a:t>in wealthy </a:t>
            </a:r>
            <a:r>
              <a:rPr lang="en-US" dirty="0" smtClean="0"/>
              <a:t>homes</a:t>
            </a:r>
            <a:r>
              <a:rPr lang="pl-PL" dirty="0" smtClean="0"/>
              <a:t> </a:t>
            </a:r>
            <a:r>
              <a:rPr lang="pl-PL" dirty="0" err="1" smtClean="0"/>
              <a:t>during</a:t>
            </a:r>
            <a:r>
              <a:rPr lang="pl-PL" dirty="0" smtClean="0"/>
              <a:t> </a:t>
            </a:r>
            <a:r>
              <a:rPr lang="pl-PL" dirty="0" err="1" smtClean="0"/>
              <a:t>the</a:t>
            </a:r>
            <a:r>
              <a:rPr lang="en-US" dirty="0" smtClean="0"/>
              <a:t> </a:t>
            </a:r>
            <a:r>
              <a:rPr lang="en-US" dirty="0"/>
              <a:t>carnival </a:t>
            </a:r>
            <a:r>
              <a:rPr lang="en-US" dirty="0" smtClean="0"/>
              <a:t>held </a:t>
            </a:r>
            <a:r>
              <a:rPr lang="en-US" dirty="0"/>
              <a:t>sumptuous feasts and balls</a:t>
            </a:r>
            <a:r>
              <a:rPr lang="en-US" dirty="0" smtClean="0"/>
              <a:t>.</a:t>
            </a:r>
            <a:r>
              <a:rPr lang="pl-PL" dirty="0" smtClean="0"/>
              <a:t> I</a:t>
            </a:r>
            <a:r>
              <a:rPr lang="en-US" dirty="0" smtClean="0"/>
              <a:t>t </a:t>
            </a:r>
            <a:r>
              <a:rPr lang="en-US" dirty="0"/>
              <a:t>was a kind of marital exchange for well-born young ladies who danced under the watchful eyes of mothers, grandmothers and </a:t>
            </a:r>
            <a:r>
              <a:rPr lang="en-US" dirty="0" smtClean="0"/>
              <a:t>aunts</a:t>
            </a:r>
            <a:r>
              <a:rPr lang="pl-PL" dirty="0" smtClean="0"/>
              <a:t>.</a:t>
            </a:r>
            <a:endParaRPr lang="pl-PL" dirty="0"/>
          </a:p>
        </p:txBody>
      </p:sp>
      <p:sp>
        <p:nvSpPr>
          <p:cNvPr id="3" name="Tytuł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pl-PL" dirty="0"/>
              <a:t>Carnival </a:t>
            </a:r>
            <a:r>
              <a:rPr lang="pl-PL" dirty="0" err="1"/>
              <a:t>Traditions</a:t>
            </a:r>
            <a:r>
              <a:rPr lang="pl-PL" dirty="0"/>
              <a:t> </a:t>
            </a:r>
          </a:p>
        </p:txBody>
      </p:sp>
      <p:pic>
        <p:nvPicPr>
          <p:cNvPr id="3074" name="Picture 2" descr="C:\Users\Matt\Desktop\karnawal-staropolski-4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1549" y="3954760"/>
            <a:ext cx="3648968" cy="2592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Nowy4_1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7668344" y="260648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7618732"/>
      </p:ext>
    </p:extLst>
  </p:cSld>
  <p:clrMapOvr>
    <a:masterClrMapping/>
  </p:clrMapOvr>
  <p:transition spd="slow" advTm="0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5616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1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zawartości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One of the Polish tradition is Shrove </a:t>
            </a:r>
            <a:r>
              <a:rPr lang="en-US" dirty="0" smtClean="0"/>
              <a:t>Tuesday</a:t>
            </a:r>
            <a:r>
              <a:rPr lang="pl-PL" dirty="0" smtClean="0"/>
              <a:t>. </a:t>
            </a:r>
            <a:r>
              <a:rPr lang="en-US" dirty="0" smtClean="0"/>
              <a:t>It's</a:t>
            </a:r>
            <a:r>
              <a:rPr lang="pl-PL" dirty="0" smtClean="0"/>
              <a:t> a</a:t>
            </a:r>
            <a:r>
              <a:rPr lang="en-US" dirty="0" smtClean="0"/>
              <a:t> </a:t>
            </a:r>
            <a:r>
              <a:rPr lang="en-US" dirty="0"/>
              <a:t>day in which on any of </a:t>
            </a:r>
            <a:r>
              <a:rPr lang="en-US" dirty="0" smtClean="0"/>
              <a:t> </a:t>
            </a:r>
            <a:r>
              <a:rPr lang="en-US" dirty="0"/>
              <a:t>Polish tables can not miss the delicious donuts</a:t>
            </a:r>
            <a:r>
              <a:rPr lang="en-US" dirty="0" smtClean="0"/>
              <a:t>.</a:t>
            </a:r>
            <a:r>
              <a:rPr lang="pl-PL" dirty="0"/>
              <a:t> </a:t>
            </a:r>
            <a:r>
              <a:rPr lang="en-US" dirty="0"/>
              <a:t>This is an introduction to the last frenzy before Ash Wednesday</a:t>
            </a:r>
            <a:endParaRPr lang="pl-PL" dirty="0"/>
          </a:p>
        </p:txBody>
      </p:sp>
      <p:sp>
        <p:nvSpPr>
          <p:cNvPr id="3" name="Tytuł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pl-PL" dirty="0" smtClean="0"/>
              <a:t>Carnival </a:t>
            </a:r>
            <a:r>
              <a:rPr lang="pl-PL" dirty="0" err="1" smtClean="0"/>
              <a:t>Traditions</a:t>
            </a:r>
            <a:r>
              <a:rPr lang="pl-PL" dirty="0" smtClean="0"/>
              <a:t> </a:t>
            </a:r>
            <a:endParaRPr lang="pl-PL" dirty="0"/>
          </a:p>
        </p:txBody>
      </p:sp>
      <p:pic>
        <p:nvPicPr>
          <p:cNvPr id="10242" name="Picture 2" descr="C:\Users\Matt\Desktop\paczki_3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0356" y="4005064"/>
            <a:ext cx="3564396" cy="23762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3" name="Picture 3" descr="C:\Users\Matt\Desktop\faworki_3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4" y="3429000"/>
            <a:ext cx="2108663" cy="31629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Nowy5_1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7524328" y="476672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00923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split orient="vert"/>
      </p:transition>
    </mc:Choice>
    <mc:Fallback xmlns="">
      <p:transition spd="slow" advTm="0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2288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0" dur="2000"/>
                                        <p:tgtEl>
                                          <p:spTgt spid="102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2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zawartości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pl-PL" dirty="0" smtClean="0"/>
              <a:t>In</a:t>
            </a:r>
            <a:r>
              <a:rPr lang="en-US" dirty="0" smtClean="0"/>
              <a:t> </a:t>
            </a:r>
            <a:r>
              <a:rPr lang="en-US" dirty="0"/>
              <a:t>the </a:t>
            </a:r>
            <a:r>
              <a:rPr lang="en-US" dirty="0" err="1" smtClean="0"/>
              <a:t>Kashub</a:t>
            </a:r>
            <a:r>
              <a:rPr lang="pl-PL" dirty="0" err="1" smtClean="0"/>
              <a:t>ian</a:t>
            </a:r>
            <a:r>
              <a:rPr lang="pl-PL" dirty="0" smtClean="0"/>
              <a:t> region</a:t>
            </a:r>
            <a:r>
              <a:rPr lang="en-US" dirty="0" smtClean="0"/>
              <a:t> </a:t>
            </a:r>
            <a:r>
              <a:rPr lang="pl-PL" dirty="0" err="1" smtClean="0"/>
              <a:t>people</a:t>
            </a:r>
            <a:r>
              <a:rPr lang="pl-PL" dirty="0" smtClean="0"/>
              <a:t> </a:t>
            </a:r>
            <a:r>
              <a:rPr lang="en-US" dirty="0" smtClean="0"/>
              <a:t>ate </a:t>
            </a:r>
            <a:r>
              <a:rPr lang="en-US" dirty="0"/>
              <a:t>a lot of greasy dishes, as if to satisfy </a:t>
            </a:r>
            <a:r>
              <a:rPr lang="pl-PL" dirty="0" err="1" smtClean="0"/>
              <a:t>their</a:t>
            </a:r>
            <a:r>
              <a:rPr lang="pl-PL" dirty="0" smtClean="0"/>
              <a:t> </a:t>
            </a:r>
            <a:r>
              <a:rPr lang="en-US" dirty="0" smtClean="0"/>
              <a:t>hunger </a:t>
            </a:r>
            <a:r>
              <a:rPr lang="en-US" dirty="0"/>
              <a:t>before </a:t>
            </a:r>
            <a:r>
              <a:rPr lang="en-US" dirty="0" smtClean="0"/>
              <a:t>Lent</a:t>
            </a:r>
            <a:r>
              <a:rPr lang="pl-PL" dirty="0" smtClean="0"/>
              <a:t>. </a:t>
            </a:r>
            <a:r>
              <a:rPr lang="en-US" dirty="0"/>
              <a:t>Very poor people </a:t>
            </a:r>
            <a:r>
              <a:rPr lang="en-US" dirty="0" err="1" smtClean="0"/>
              <a:t>tr</a:t>
            </a:r>
            <a:r>
              <a:rPr lang="pl-PL" dirty="0" err="1" smtClean="0"/>
              <a:t>ied</a:t>
            </a:r>
            <a:r>
              <a:rPr lang="en-US" dirty="0" smtClean="0"/>
              <a:t> </a:t>
            </a:r>
            <a:r>
              <a:rPr lang="en-US" dirty="0"/>
              <a:t>to eat some meat </a:t>
            </a:r>
            <a:r>
              <a:rPr lang="pl-PL" dirty="0" err="1" smtClean="0"/>
              <a:t>because</a:t>
            </a:r>
            <a:r>
              <a:rPr lang="pl-PL" dirty="0" smtClean="0"/>
              <a:t>  </a:t>
            </a:r>
            <a:r>
              <a:rPr lang="pl-PL" dirty="0" err="1" smtClean="0"/>
              <a:t>they</a:t>
            </a:r>
            <a:r>
              <a:rPr lang="pl-PL" dirty="0" smtClean="0"/>
              <a:t> </a:t>
            </a:r>
            <a:r>
              <a:rPr lang="en-US" dirty="0" err="1" smtClean="0"/>
              <a:t>believ</a:t>
            </a:r>
            <a:r>
              <a:rPr lang="pl-PL" dirty="0" err="1" smtClean="0"/>
              <a:t>ed</a:t>
            </a:r>
            <a:r>
              <a:rPr lang="pl-PL" dirty="0" smtClean="0"/>
              <a:t> </a:t>
            </a:r>
            <a:r>
              <a:rPr lang="pl-PL" dirty="0" err="1" smtClean="0"/>
              <a:t>this</a:t>
            </a:r>
            <a:r>
              <a:rPr lang="pl-PL" dirty="0" smtClean="0"/>
              <a:t> </a:t>
            </a:r>
            <a:r>
              <a:rPr lang="pl-PL" dirty="0" err="1" smtClean="0"/>
              <a:t>saying</a:t>
            </a:r>
            <a:r>
              <a:rPr lang="en-US" dirty="0" smtClean="0"/>
              <a:t> </a:t>
            </a:r>
            <a:r>
              <a:rPr lang="pl-PL" dirty="0" smtClean="0"/>
              <a:t>‘</a:t>
            </a:r>
            <a:r>
              <a:rPr lang="en-US" dirty="0" smtClean="0"/>
              <a:t>who </a:t>
            </a:r>
            <a:r>
              <a:rPr lang="en-US" dirty="0"/>
              <a:t>doesn't eat meat, </a:t>
            </a:r>
            <a:r>
              <a:rPr lang="en-US" dirty="0" smtClean="0"/>
              <a:t> </a:t>
            </a:r>
            <a:r>
              <a:rPr lang="en-US" dirty="0"/>
              <a:t>mosquitoes </a:t>
            </a:r>
            <a:r>
              <a:rPr lang="pl-PL" dirty="0" smtClean="0"/>
              <a:t>will </a:t>
            </a:r>
            <a:r>
              <a:rPr lang="en-US" dirty="0" smtClean="0"/>
              <a:t>"eat</a:t>
            </a:r>
            <a:r>
              <a:rPr lang="en-US" dirty="0"/>
              <a:t>" </a:t>
            </a:r>
            <a:r>
              <a:rPr lang="en-US" dirty="0" smtClean="0"/>
              <a:t>him </a:t>
            </a:r>
            <a:r>
              <a:rPr lang="en-US" dirty="0"/>
              <a:t>in the </a:t>
            </a:r>
            <a:r>
              <a:rPr lang="en-US" dirty="0" smtClean="0"/>
              <a:t>summer</a:t>
            </a:r>
            <a:r>
              <a:rPr lang="pl-PL" dirty="0" smtClean="0"/>
              <a:t>’</a:t>
            </a:r>
            <a:r>
              <a:rPr lang="en-US" dirty="0" smtClean="0"/>
              <a:t>.</a:t>
            </a:r>
            <a:r>
              <a:rPr lang="pl-PL" dirty="0" smtClean="0"/>
              <a:t> </a:t>
            </a:r>
            <a:r>
              <a:rPr lang="en-US" dirty="0" err="1"/>
              <a:t>Kashubian</a:t>
            </a:r>
            <a:r>
              <a:rPr lang="en-US" dirty="0"/>
              <a:t> carnival traditions are very varied, and many of them have survived to </a:t>
            </a:r>
            <a:r>
              <a:rPr lang="en-US" dirty="0" err="1" smtClean="0"/>
              <a:t>th</a:t>
            </a:r>
            <a:r>
              <a:rPr lang="pl-PL" dirty="0" smtClean="0"/>
              <a:t>e </a:t>
            </a:r>
            <a:r>
              <a:rPr lang="pl-PL" dirty="0" err="1" smtClean="0"/>
              <a:t>present</a:t>
            </a:r>
            <a:r>
              <a:rPr lang="pl-PL" dirty="0" smtClean="0"/>
              <a:t> </a:t>
            </a:r>
            <a:r>
              <a:rPr lang="en-US" dirty="0" smtClean="0"/>
              <a:t>day.</a:t>
            </a:r>
            <a:endParaRPr lang="pl-PL" dirty="0"/>
          </a:p>
        </p:txBody>
      </p:sp>
      <p:sp>
        <p:nvSpPr>
          <p:cNvPr id="3" name="Tytuł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err="1" smtClean="0"/>
              <a:t>Traditions</a:t>
            </a:r>
            <a:r>
              <a:rPr lang="pl-PL" dirty="0" smtClean="0"/>
              <a:t> in Kaszuby </a:t>
            </a:r>
            <a:endParaRPr lang="pl-PL" dirty="0"/>
          </a:p>
        </p:txBody>
      </p:sp>
      <p:pic>
        <p:nvPicPr>
          <p:cNvPr id="11266" name="Picture 2" descr="C:\Users\Matt\Desktop\ds2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57818" y="4857760"/>
            <a:ext cx="2714644" cy="18154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7" name="Picture 3" descr="C:\Users\Matt\Desktop\pobrane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24" y="4857760"/>
            <a:ext cx="2857520" cy="18369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Nowy6_1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172400" y="54868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23090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Tm="0">
        <p14:shred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4576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12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12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126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12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6" dur="20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3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2" grpId="0" build="p"/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zawartości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pl-PL" dirty="0"/>
              <a:t>A</a:t>
            </a:r>
            <a:r>
              <a:rPr lang="en-US" dirty="0" smtClean="0"/>
              <a:t>t </a:t>
            </a:r>
            <a:r>
              <a:rPr lang="en-US" dirty="0"/>
              <a:t>the present time are </a:t>
            </a:r>
            <a:r>
              <a:rPr lang="pl-PL" dirty="0" err="1" smtClean="0"/>
              <a:t>held</a:t>
            </a:r>
            <a:r>
              <a:rPr lang="pl-PL" dirty="0" smtClean="0"/>
              <a:t> </a:t>
            </a:r>
            <a:r>
              <a:rPr lang="en-US" dirty="0" smtClean="0"/>
              <a:t>very </a:t>
            </a:r>
            <a:r>
              <a:rPr lang="en-US" dirty="0"/>
              <a:t>fashionable carnival balls for children </a:t>
            </a:r>
            <a:r>
              <a:rPr lang="pl-PL" dirty="0" err="1" smtClean="0"/>
              <a:t>at</a:t>
            </a:r>
            <a:r>
              <a:rPr lang="en-US" dirty="0" smtClean="0"/>
              <a:t> schools</a:t>
            </a:r>
            <a:r>
              <a:rPr lang="pl-PL" dirty="0" smtClean="0"/>
              <a:t>. </a:t>
            </a:r>
            <a:r>
              <a:rPr lang="pl-PL" dirty="0" err="1" smtClean="0"/>
              <a:t>Teachers</a:t>
            </a:r>
            <a:r>
              <a:rPr lang="pl-PL" dirty="0" smtClean="0"/>
              <a:t>  o</a:t>
            </a:r>
            <a:r>
              <a:rPr lang="en-US" dirty="0" err="1" smtClean="0"/>
              <a:t>rganize</a:t>
            </a:r>
            <a:r>
              <a:rPr lang="en-US" dirty="0" smtClean="0"/>
              <a:t>   </a:t>
            </a:r>
            <a:r>
              <a:rPr lang="en-US" dirty="0"/>
              <a:t>a variety of games and competitions in the rhythm of </a:t>
            </a:r>
            <a:r>
              <a:rPr lang="en-US" dirty="0" smtClean="0"/>
              <a:t> music</a:t>
            </a:r>
            <a:r>
              <a:rPr lang="pl-PL" dirty="0" smtClean="0"/>
              <a:t>. </a:t>
            </a:r>
            <a:r>
              <a:rPr lang="en-US" dirty="0"/>
              <a:t>Children </a:t>
            </a:r>
            <a:r>
              <a:rPr lang="en-US" dirty="0" smtClean="0"/>
              <a:t>dress </a:t>
            </a:r>
            <a:r>
              <a:rPr lang="en-US" dirty="0"/>
              <a:t>up as their favorite characters from fairy tales or favorite </a:t>
            </a:r>
            <a:r>
              <a:rPr lang="pl-PL" dirty="0" smtClean="0"/>
              <a:t>heros. </a:t>
            </a:r>
            <a:endParaRPr lang="pl-PL" dirty="0"/>
          </a:p>
        </p:txBody>
      </p:sp>
      <p:sp>
        <p:nvSpPr>
          <p:cNvPr id="3" name="Tytuł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pl-PL" dirty="0" err="1" smtClean="0"/>
              <a:t>Carnivals</a:t>
            </a:r>
            <a:r>
              <a:rPr lang="pl-PL" dirty="0" smtClean="0"/>
              <a:t> </a:t>
            </a:r>
            <a:r>
              <a:rPr lang="pl-PL" dirty="0" err="1" smtClean="0"/>
              <a:t>at</a:t>
            </a:r>
            <a:r>
              <a:rPr lang="pl-PL" dirty="0" smtClean="0"/>
              <a:t> </a:t>
            </a:r>
            <a:r>
              <a:rPr lang="pl-PL" dirty="0" err="1" smtClean="0"/>
              <a:t>schools</a:t>
            </a:r>
            <a:r>
              <a:rPr lang="pl-PL" dirty="0" smtClean="0"/>
              <a:t> </a:t>
            </a:r>
            <a:endParaRPr lang="pl-PL" dirty="0"/>
          </a:p>
        </p:txBody>
      </p:sp>
      <p:pic>
        <p:nvPicPr>
          <p:cNvPr id="4098" name="Picture 2" descr="C:\Users\Matt\Desktop\Zdjęcia\DSC00839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4199555"/>
            <a:ext cx="3240360" cy="21699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Users\Matt\Desktop\Zdjęcia\DSC00845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67" y="4199556"/>
            <a:ext cx="3241599" cy="21699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C:\Users\Matt\Desktop\Zdjęcia\DSC00847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816" y="4509120"/>
            <a:ext cx="3098708" cy="20743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Nowy7_1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7276616" y="476672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48570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 advTm="0">
        <p14:glitter pattern="hexagon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8688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9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2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2" grpId="0" build="p"/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zawartości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In our school also </a:t>
            </a:r>
            <a:r>
              <a:rPr lang="pl-PL" dirty="0" err="1" smtClean="0"/>
              <a:t>took</a:t>
            </a:r>
            <a:r>
              <a:rPr lang="pl-PL" dirty="0" smtClean="0"/>
              <a:t> place</a:t>
            </a:r>
            <a:r>
              <a:rPr lang="en-US" dirty="0" smtClean="0"/>
              <a:t>  </a:t>
            </a:r>
            <a:r>
              <a:rPr lang="en-US" dirty="0"/>
              <a:t>carnival </a:t>
            </a:r>
            <a:r>
              <a:rPr lang="en-US" dirty="0" smtClean="0"/>
              <a:t>fun</a:t>
            </a:r>
            <a:r>
              <a:rPr lang="pl-PL" dirty="0" smtClean="0"/>
              <a:t>. </a:t>
            </a:r>
            <a:r>
              <a:rPr lang="en-US" dirty="0" smtClean="0"/>
              <a:t> </a:t>
            </a:r>
            <a:r>
              <a:rPr lang="pl-PL" dirty="0" smtClean="0"/>
              <a:t>C</a:t>
            </a:r>
            <a:r>
              <a:rPr lang="en-US" dirty="0" err="1" smtClean="0"/>
              <a:t>hildren</a:t>
            </a:r>
            <a:r>
              <a:rPr lang="en-US" dirty="0" smtClean="0"/>
              <a:t> </a:t>
            </a:r>
            <a:r>
              <a:rPr lang="en-US" dirty="0"/>
              <a:t>played in the rhythm of </a:t>
            </a:r>
            <a:r>
              <a:rPr lang="en-US" dirty="0" smtClean="0"/>
              <a:t> </a:t>
            </a:r>
            <a:r>
              <a:rPr lang="en-US" dirty="0"/>
              <a:t>disco </a:t>
            </a:r>
            <a:r>
              <a:rPr lang="en-US" dirty="0" smtClean="0"/>
              <a:t>music</a:t>
            </a:r>
            <a:r>
              <a:rPr lang="pl-PL" dirty="0" smtClean="0"/>
              <a:t>. </a:t>
            </a:r>
            <a:r>
              <a:rPr lang="pl-PL" dirty="0" err="1" smtClean="0"/>
              <a:t>They</a:t>
            </a:r>
            <a:r>
              <a:rPr lang="pl-PL" dirty="0" smtClean="0"/>
              <a:t> d</a:t>
            </a:r>
            <a:r>
              <a:rPr lang="en-US" dirty="0" err="1" smtClean="0"/>
              <a:t>ressed</a:t>
            </a:r>
            <a:r>
              <a:rPr lang="en-US" dirty="0" smtClean="0"/>
              <a:t> </a:t>
            </a:r>
            <a:r>
              <a:rPr lang="pl-PL" dirty="0" err="1" smtClean="0"/>
              <a:t>up</a:t>
            </a:r>
            <a:r>
              <a:rPr lang="pl-PL" dirty="0" smtClean="0"/>
              <a:t> as</a:t>
            </a:r>
            <a:r>
              <a:rPr lang="en-US" dirty="0" smtClean="0"/>
              <a:t> </a:t>
            </a:r>
            <a:r>
              <a:rPr lang="en-US" dirty="0"/>
              <a:t>their favorite </a:t>
            </a:r>
            <a:r>
              <a:rPr lang="en-US" dirty="0" smtClean="0"/>
              <a:t>characters</a:t>
            </a:r>
            <a:r>
              <a:rPr lang="pl-PL" dirty="0" smtClean="0"/>
              <a:t> and </a:t>
            </a:r>
            <a:r>
              <a:rPr lang="en-US" dirty="0" smtClean="0"/>
              <a:t>had </a:t>
            </a:r>
            <a:r>
              <a:rPr lang="en-US" dirty="0"/>
              <a:t>great </a:t>
            </a:r>
            <a:r>
              <a:rPr lang="en-US" dirty="0" smtClean="0"/>
              <a:t>fun</a:t>
            </a:r>
            <a:r>
              <a:rPr lang="pl-PL" dirty="0" smtClean="0"/>
              <a:t>.</a:t>
            </a:r>
            <a:endParaRPr lang="pl-PL" dirty="0"/>
          </a:p>
        </p:txBody>
      </p:sp>
      <p:sp>
        <p:nvSpPr>
          <p:cNvPr id="3" name="Tytuł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pl-PL" dirty="0" smtClean="0"/>
              <a:t>Carnival in </a:t>
            </a:r>
            <a:r>
              <a:rPr lang="pl-PL" dirty="0" err="1" smtClean="0"/>
              <a:t>our</a:t>
            </a:r>
            <a:r>
              <a:rPr lang="pl-PL" dirty="0" smtClean="0"/>
              <a:t> </a:t>
            </a:r>
            <a:r>
              <a:rPr lang="pl-PL" dirty="0" err="1" smtClean="0"/>
              <a:t>school</a:t>
            </a:r>
            <a:endParaRPr lang="pl-PL" dirty="0"/>
          </a:p>
        </p:txBody>
      </p:sp>
      <p:pic>
        <p:nvPicPr>
          <p:cNvPr id="5123" name="Picture 3" descr="C:\Users\Matt\Desktop\Zdjęcia\DSC00874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3781958"/>
            <a:ext cx="4040032" cy="27055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C:\Users\Matt\Desktop\Zdjęcia\DSC00911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3799594"/>
            <a:ext cx="4041576" cy="27055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Nowy8_1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146448" y="476672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43794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split orient="vert"/>
      </p:transition>
    </mc:Choice>
    <mc:Fallback xmlns="">
      <p:transition spd="slow" advTm="0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1776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9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2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2" grpId="0" build="p"/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And now, little show of our fun </a:t>
            </a:r>
            <a:r>
              <a:rPr lang="pl-PL" dirty="0" smtClean="0">
                <a:sym typeface="Wingdings" pitchFamily="2" charset="2"/>
              </a:rPr>
              <a:t></a:t>
            </a:r>
            <a:endParaRPr lang="pl-PL" dirty="0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pic>
        <p:nvPicPr>
          <p:cNvPr id="12290" name="Picture 2" descr="C:\Users\Matt\Desktop\Zdjęcia\DSC00806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8517" y="3717032"/>
            <a:ext cx="4102930" cy="27465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Nowy9_1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7812360" y="404664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8327082"/>
      </p:ext>
    </p:extLst>
  </p:cSld>
  <p:clrMapOvr>
    <a:masterClrMapping/>
  </p:clrMapOvr>
  <p:transition advTm="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1024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2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2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2" grpId="0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warda oprawa">
  <a:themeElements>
    <a:clrScheme name="Twarda oprawa">
      <a:dk1>
        <a:sysClr val="windowText" lastClr="000000"/>
      </a:dk1>
      <a:lt1>
        <a:sysClr val="window" lastClr="FFFFFF"/>
      </a:lt1>
      <a:dk2>
        <a:srgbClr val="895D1D"/>
      </a:dk2>
      <a:lt2>
        <a:srgbClr val="ECE9C6"/>
      </a:lt2>
      <a:accent1>
        <a:srgbClr val="873624"/>
      </a:accent1>
      <a:accent2>
        <a:srgbClr val="D6862D"/>
      </a:accent2>
      <a:accent3>
        <a:srgbClr val="D0BE40"/>
      </a:accent3>
      <a:accent4>
        <a:srgbClr val="877F6C"/>
      </a:accent4>
      <a:accent5>
        <a:srgbClr val="972109"/>
      </a:accent5>
      <a:accent6>
        <a:srgbClr val="AEB795"/>
      </a:accent6>
      <a:hlink>
        <a:srgbClr val="CC9900"/>
      </a:hlink>
      <a:folHlink>
        <a:srgbClr val="B2B2B2"/>
      </a:folHlink>
    </a:clrScheme>
    <a:fontScheme name="Twarda oprawa">
      <a:maj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궁서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Twarda oprawa">
      <a:fillStyleLst>
        <a:solidFill>
          <a:schemeClr val="phClr"/>
        </a:solidFill>
        <a:solidFill>
          <a:schemeClr val="phClr">
            <a:tint val="68000"/>
            <a:shade val="94000"/>
            <a:satMod val="300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80000"/>
                <a:lumMod val="98000"/>
              </a:schemeClr>
            </a:gs>
            <a:gs pos="100000">
              <a:schemeClr val="phClr">
                <a:satMod val="130000"/>
              </a:schemeClr>
            </a:gs>
          </a:gsLst>
          <a:lin ang="5160000" scaled="0"/>
        </a:gradFill>
      </a:fillStyleLst>
      <a:lnStyleLst>
        <a:ln w="12700" cap="flat" cmpd="sng" algn="ctr">
          <a:solidFill>
            <a:schemeClr val="phClr">
              <a:shade val="90000"/>
              <a:lumMod val="90000"/>
            </a:schemeClr>
          </a:solidFill>
          <a:prstDash val="solid"/>
        </a:ln>
        <a:ln w="19050" cap="flat" cmpd="sng" algn="ctr">
          <a:solidFill>
            <a:schemeClr val="phClr">
              <a:shade val="75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12700" dir="5400000" rotWithShape="0">
              <a:srgbClr val="000000">
                <a:alpha val="1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6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400000"/>
            </a:lightRig>
          </a:scene3d>
          <a:sp3d>
            <a:bevelT w="25400" h="25400"/>
          </a:sp3d>
        </a:effectStyle>
      </a:effectStyleLst>
      <a:bgFillStyleLst>
        <a:solidFill>
          <a:schemeClr val="phClr">
            <a:tint val="96000"/>
            <a:lumMod val="11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3000"/>
                <a:shade val="20000"/>
              </a:schemeClr>
              <a:schemeClr val="phClr">
                <a:tint val="90000"/>
                <a:shade val="85000"/>
                <a:satMod val="115000"/>
              </a:schemeClr>
            </a:duotone>
          </a:blip>
          <a:tile tx="0" ty="0" sx="60000" sy="6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shade val="50000"/>
                <a:satMod val="340000"/>
                <a:lumMod val="40000"/>
              </a:schemeClr>
              <a:schemeClr val="phClr">
                <a:tint val="92000"/>
                <a:shade val="94000"/>
                <a:hueMod val="110000"/>
                <a:satMod val="236000"/>
                <a:lum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Hardcover</Template>
  <TotalTime>255</TotalTime>
  <Words>371</Words>
  <Application>Microsoft Office PowerPoint</Application>
  <PresentationFormat>Pokaz na ekranie (4:3)</PresentationFormat>
  <Paragraphs>18</Paragraphs>
  <Slides>19</Slides>
  <Notes>0</Notes>
  <HiddenSlides>0</HiddenSlides>
  <MMClips>9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19</vt:i4>
      </vt:variant>
    </vt:vector>
  </HeadingPairs>
  <TitlesOfParts>
    <vt:vector size="20" baseType="lpstr">
      <vt:lpstr>Twarda oprawa</vt:lpstr>
      <vt:lpstr>Carnival</vt:lpstr>
      <vt:lpstr>About Carnival</vt:lpstr>
      <vt:lpstr>About Carnival</vt:lpstr>
      <vt:lpstr>Carnival Traditions </vt:lpstr>
      <vt:lpstr>Carnival Traditions </vt:lpstr>
      <vt:lpstr>Traditions in Kaszuby </vt:lpstr>
      <vt:lpstr>Carnivals at schools </vt:lpstr>
      <vt:lpstr>Carnival in our school</vt:lpstr>
      <vt:lpstr>And now, little show of our fun 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Carnival</dc:title>
  <dc:creator>Mateusz Kruszyński</dc:creator>
  <cp:lastModifiedBy>Mateusz Kruszyński</cp:lastModifiedBy>
  <cp:revision>26</cp:revision>
  <dcterms:created xsi:type="dcterms:W3CDTF">2015-03-09T17:02:38Z</dcterms:created>
  <dcterms:modified xsi:type="dcterms:W3CDTF">2015-03-11T15:17:23Z</dcterms:modified>
</cp:coreProperties>
</file>